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052" userDrawn="1">
          <p15:clr>
            <a:srgbClr val="747775"/>
          </p15:clr>
        </p15:guide>
        <p15:guide id="4" orient="horz" pos="1932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5"/>
    <p:restoredTop sz="96786"/>
  </p:normalViewPr>
  <p:slideViewPr>
    <p:cSldViewPr snapToGrid="0">
      <p:cViewPr>
        <p:scale>
          <a:sx n="192" d="100"/>
          <a:sy n="192" d="100"/>
        </p:scale>
        <p:origin x="1008" y="160"/>
      </p:cViewPr>
      <p:guideLst>
        <p:guide orient="horz" pos="1620"/>
        <p:guide pos="2880"/>
        <p:guide orient="horz" pos="2052"/>
        <p:guide orient="horz" pos="19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59039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59039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2c9dfffd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2c9dfffd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5903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5903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6f59039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6f59039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92c9dfffd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92c9dfffd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uldenato/Local-Model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uldenato/Local-Model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297500" y="268963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ML with Docker, Pandas and Python in Jupyter Lab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297500" y="1946125"/>
            <a:ext cx="30363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25" b="1"/>
              <a:t>Paul Denato - Blueriver</a:t>
            </a:r>
            <a:endParaRPr sz="1425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4/11/2024</a:t>
            </a:r>
            <a:endParaRPr sz="1100">
              <a:solidFill>
                <a:srgbClr val="D9D9D9"/>
              </a:solidFill>
            </a:endParaRPr>
          </a:p>
        </p:txBody>
      </p:sp>
      <p:pic>
        <p:nvPicPr>
          <p:cNvPr id="136" name="Google Shape;136;p1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04" y="3589020"/>
            <a:ext cx="1554480" cy="15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520" y="1"/>
            <a:ext cx="1554480" cy="155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3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3712" y="1"/>
            <a:ext cx="1554480" cy="15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3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589020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3712" y="1792067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3"/>
          <p:cNvPicPr preferRelativeResize="0"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9520" y="1792067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7;p13">
            <a:extLst>
              <a:ext uri="{FF2B5EF4-FFF2-40B4-BE49-F238E27FC236}">
                <a16:creationId xmlns:a16="http://schemas.microsoft.com/office/drawing/2014/main" id="{42EE0D62-6AF6-7531-1B80-D0397F39E7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1616" y="1793289"/>
            <a:ext cx="1554480" cy="15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45;p13">
            <a:extLst>
              <a:ext uri="{FF2B5EF4-FFF2-40B4-BE49-F238E27FC236}">
                <a16:creationId xmlns:a16="http://schemas.microsoft.com/office/drawing/2014/main" id="{1337B671-A8E5-4349-B471-3F084478ED6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5808" y="3586577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53712" y="3589020"/>
            <a:ext cx="1554480" cy="15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89520" y="3589020"/>
            <a:ext cx="155448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71616" y="1"/>
            <a:ext cx="1554480" cy="155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>
            <a:picLocks noChangeAspect="1"/>
          </p:cNvPicPr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71616" y="3589020"/>
            <a:ext cx="1554480" cy="155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E8B2C-857D-9622-D8B0-CED2F50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5081B-79CC-9FD0-D081-0A58C13F5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93392"/>
            <a:ext cx="7038900" cy="2911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Most exercises, demos and tutorials I watched were using Google </a:t>
            </a:r>
            <a:r>
              <a:rPr lang="en-US" dirty="0" err="1"/>
              <a:t>Colab</a:t>
            </a:r>
            <a:r>
              <a:rPr lang="en-US" dirty="0"/>
              <a:t> which is just a hosted </a:t>
            </a:r>
            <a:r>
              <a:rPr lang="en-US" dirty="0" err="1"/>
              <a:t>Jupyter</a:t>
            </a:r>
            <a:r>
              <a:rPr lang="en-US" dirty="0"/>
              <a:t> Notebook Service</a:t>
            </a:r>
          </a:p>
          <a:p>
            <a:r>
              <a:rPr lang="en-US" dirty="0"/>
              <a:t>AWS Glue image has this by default and the added benefits of:</a:t>
            </a:r>
          </a:p>
          <a:p>
            <a:pPr lvl="1">
              <a:spcAft>
                <a:spcPts val="400"/>
              </a:spcAft>
            </a:pPr>
            <a:r>
              <a:rPr lang="en-US" dirty="0"/>
              <a:t>Being accessible offline </a:t>
            </a:r>
          </a:p>
          <a:p>
            <a:pPr lvl="2">
              <a:spcAft>
                <a:spcPts val="400"/>
              </a:spcAft>
            </a:pPr>
            <a:r>
              <a:rPr lang="en-US" dirty="0"/>
              <a:t>Working with local files rather than hosted ones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Flexibility of Docker to modify the image</a:t>
            </a:r>
          </a:p>
          <a:p>
            <a:r>
              <a:rPr lang="en-US" dirty="0"/>
              <a:t>Docker is pretty awesome</a:t>
            </a:r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85D66CC-8175-9FEE-A3FD-4E7BAF27C2FB}"/>
              </a:ext>
            </a:extLst>
          </p:cNvPr>
          <p:cNvSpPr txBox="1">
            <a:spLocks/>
          </p:cNvSpPr>
          <p:nvPr/>
        </p:nvSpPr>
        <p:spPr>
          <a:xfrm>
            <a:off x="1297500" y="2817060"/>
            <a:ext cx="7038900" cy="41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Installing python stinks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A9D00006-FC32-0B6B-515B-CFBB518C4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69621" y="3262190"/>
            <a:ext cx="6580414" cy="1343406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597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E8B2C-857D-9622-D8B0-CED2F50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C5081B-79CC-9FD0-D081-0A58C13F5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93392"/>
            <a:ext cx="7038900" cy="29112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Most exercises, demos and tutorials I watched were using Google </a:t>
            </a:r>
            <a:r>
              <a:rPr lang="en-US" dirty="0" err="1"/>
              <a:t>Colab</a:t>
            </a:r>
            <a:r>
              <a:rPr lang="en-US" dirty="0"/>
              <a:t> which is just a hosted </a:t>
            </a:r>
            <a:r>
              <a:rPr lang="en-US" dirty="0" err="1"/>
              <a:t>Jupyter</a:t>
            </a:r>
            <a:r>
              <a:rPr lang="en-US" dirty="0"/>
              <a:t> Notebook Service</a:t>
            </a:r>
          </a:p>
          <a:p>
            <a:r>
              <a:rPr lang="en-US" dirty="0"/>
              <a:t>AWS Glue image has this by default and the added benefits of:</a:t>
            </a:r>
          </a:p>
          <a:p>
            <a:pPr lvl="1">
              <a:spcAft>
                <a:spcPts val="400"/>
              </a:spcAft>
            </a:pPr>
            <a:r>
              <a:rPr lang="en-US" dirty="0"/>
              <a:t>Being accessible offline </a:t>
            </a:r>
          </a:p>
          <a:p>
            <a:pPr lvl="2">
              <a:spcAft>
                <a:spcPts val="400"/>
              </a:spcAft>
            </a:pPr>
            <a:r>
              <a:rPr lang="en-US" dirty="0"/>
              <a:t>Working with local files rather than hosted ones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Flexibility of Docker to modify the image</a:t>
            </a:r>
          </a:p>
          <a:p>
            <a:r>
              <a:rPr lang="en-US" dirty="0"/>
              <a:t>Docker is pretty awesome</a:t>
            </a:r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CC17731-BAE0-1CDA-B981-B73F730C0BD6}"/>
              </a:ext>
            </a:extLst>
          </p:cNvPr>
          <p:cNvSpPr txBox="1">
            <a:spLocks/>
          </p:cNvSpPr>
          <p:nvPr/>
        </p:nvSpPr>
        <p:spPr>
          <a:xfrm>
            <a:off x="1297500" y="2818137"/>
            <a:ext cx="7038900" cy="41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Installing Docker does not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6E363D-63B9-253B-B8F7-2655F46A6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69621" y="3261151"/>
            <a:ext cx="6580414" cy="1343406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988CDA90-CD46-9951-A33E-773D4C0FA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869621" y="3261151"/>
            <a:ext cx="6580412" cy="1343406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08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we’re covering</a:t>
            </a:r>
            <a:endParaRPr/>
          </a:p>
        </p:txBody>
      </p:sp>
      <p:sp>
        <p:nvSpPr>
          <p:cNvPr id="3" name="Google Shape;154;p14">
            <a:extLst>
              <a:ext uri="{FF2B5EF4-FFF2-40B4-BE49-F238E27FC236}">
                <a16:creationId xmlns:a16="http://schemas.microsoft.com/office/drawing/2014/main" id="{33F86B68-9BBC-896D-B916-9DB9585814B3}"/>
              </a:ext>
            </a:extLst>
          </p:cNvPr>
          <p:cNvSpPr txBox="1">
            <a:spLocks/>
          </p:cNvSpPr>
          <p:nvPr/>
        </p:nvSpPr>
        <p:spPr>
          <a:xfrm>
            <a:off x="4862215" y="1161525"/>
            <a:ext cx="3944456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600"/>
              </a:spcAft>
              <a:buFont typeface="Lato"/>
              <a:buNone/>
            </a:pPr>
            <a:r>
              <a:rPr lang="en-US" sz="1600" b="1" dirty="0" err="1">
                <a:solidFill>
                  <a:schemeClr val="tx2"/>
                </a:solidFill>
              </a:rPr>
              <a:t>Jupyter</a:t>
            </a:r>
            <a:r>
              <a:rPr lang="en-US" sz="1600" b="1" dirty="0">
                <a:solidFill>
                  <a:schemeClr val="tx2"/>
                </a:solidFill>
              </a:rPr>
              <a:t> Notebook</a:t>
            </a:r>
          </a:p>
          <a:p>
            <a:pPr marL="349250" indent="-215900">
              <a:lnSpc>
                <a:spcPct val="100000"/>
              </a:lnSpc>
              <a:spcAft>
                <a:spcPts val="600"/>
              </a:spcAft>
              <a:buSzPts val="1500"/>
            </a:pPr>
            <a:r>
              <a:rPr lang="en-US" sz="1200" dirty="0"/>
              <a:t>File location</a:t>
            </a:r>
          </a:p>
          <a:p>
            <a:pPr marL="630238" lvl="1" indent="-171450">
              <a:lnSpc>
                <a:spcPct val="100000"/>
              </a:lnSpc>
              <a:spcAft>
                <a:spcPts val="6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Locate local files to edit</a:t>
            </a:r>
          </a:p>
          <a:p>
            <a:pPr marL="349250" indent="-215900">
              <a:lnSpc>
                <a:spcPct val="100000"/>
              </a:lnSpc>
              <a:spcAft>
                <a:spcPts val="600"/>
              </a:spcAft>
              <a:buSzPts val="1500"/>
            </a:pPr>
            <a:r>
              <a:rPr lang="en-US" sz="1200" dirty="0"/>
              <a:t>MySQL Notebook</a:t>
            </a:r>
          </a:p>
          <a:p>
            <a:pPr marL="630238" lvl="1" indent="-171450">
              <a:lnSpc>
                <a:spcPct val="100000"/>
              </a:lnSpc>
              <a:spcAft>
                <a:spcPts val="6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Starter file connecting to MySQL Container</a:t>
            </a:r>
          </a:p>
          <a:p>
            <a:pPr marL="630238" lvl="1" indent="-171450">
              <a:lnSpc>
                <a:spcPct val="100000"/>
              </a:lnSpc>
              <a:spcAft>
                <a:spcPts val="6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Basic Pandas DF functionality with DB Data</a:t>
            </a:r>
          </a:p>
          <a:p>
            <a:pPr marL="349250" indent="-215900">
              <a:lnSpc>
                <a:spcPct val="100000"/>
              </a:lnSpc>
              <a:spcAft>
                <a:spcPts val="400"/>
              </a:spcAft>
              <a:buSzPts val="1500"/>
            </a:pPr>
            <a:r>
              <a:rPr lang="en-US" sz="1200" dirty="0"/>
              <a:t>ML Modeling Notebook</a:t>
            </a:r>
          </a:p>
          <a:p>
            <a:pPr marL="630238" lvl="1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Starter file working with local csv files</a:t>
            </a:r>
          </a:p>
          <a:p>
            <a:pPr marL="630238" lvl="1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Basic Pandas DF functionality</a:t>
            </a:r>
          </a:p>
          <a:p>
            <a:pPr marL="860425" lvl="2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Reducing data set to the data we want</a:t>
            </a:r>
          </a:p>
          <a:p>
            <a:pPr marL="860425" lvl="2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Plot Correlations</a:t>
            </a:r>
          </a:p>
          <a:p>
            <a:pPr marL="860425" lvl="2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Create Linear Regression for Predictions</a:t>
            </a:r>
          </a:p>
          <a:p>
            <a:pPr marL="860425" lvl="2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Visualize results</a:t>
            </a:r>
          </a:p>
          <a:p>
            <a:pPr marL="860425" lvl="2" indent="-171450">
              <a:lnSpc>
                <a:spcPct val="100000"/>
              </a:lnSpc>
              <a:spcAft>
                <a:spcPts val="12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View Test Data</a:t>
            </a:r>
          </a:p>
        </p:txBody>
      </p:sp>
      <p:sp>
        <p:nvSpPr>
          <p:cNvPr id="4" name="Google Shape;154;p14">
            <a:extLst>
              <a:ext uri="{FF2B5EF4-FFF2-40B4-BE49-F238E27FC236}">
                <a16:creationId xmlns:a16="http://schemas.microsoft.com/office/drawing/2014/main" id="{A50C7038-7083-F512-6748-F48DE5AF7650}"/>
              </a:ext>
            </a:extLst>
          </p:cNvPr>
          <p:cNvSpPr txBox="1">
            <a:spLocks/>
          </p:cNvSpPr>
          <p:nvPr/>
        </p:nvSpPr>
        <p:spPr>
          <a:xfrm>
            <a:off x="1297500" y="1161525"/>
            <a:ext cx="3564715" cy="35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chemeClr val="tx2"/>
                </a:solidFill>
              </a:rPr>
              <a:t>Docker setup</a:t>
            </a:r>
          </a:p>
          <a:p>
            <a:pPr marL="349250" lvl="0" indent="-215900">
              <a:lnSpc>
                <a:spcPct val="100000"/>
              </a:lnSpc>
              <a:spcAft>
                <a:spcPts val="400"/>
              </a:spcAft>
              <a:buSzPts val="1500"/>
            </a:pPr>
            <a:r>
              <a:rPr lang="en-US" sz="1200" dirty="0"/>
              <a:t>Docker file</a:t>
            </a:r>
          </a:p>
          <a:p>
            <a:pPr marL="630238" lvl="1" indent="-171450">
              <a:lnSpc>
                <a:spcPct val="100000"/>
              </a:lnSpc>
              <a:spcAft>
                <a:spcPts val="4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Identify docker image</a:t>
            </a:r>
          </a:p>
          <a:p>
            <a:pPr marL="630238" lvl="1" indent="-171450">
              <a:lnSpc>
                <a:spcPct val="100000"/>
              </a:lnSpc>
              <a:spcAft>
                <a:spcPts val="6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View items we’re installing on build</a:t>
            </a:r>
          </a:p>
          <a:p>
            <a:pPr marL="349250" lvl="0" indent="-215900">
              <a:lnSpc>
                <a:spcPct val="100000"/>
              </a:lnSpc>
              <a:spcAft>
                <a:spcPts val="400"/>
              </a:spcAft>
              <a:buSzPts val="1500"/>
            </a:pPr>
            <a:r>
              <a:rPr lang="en-US" sz="1200" dirty="0"/>
              <a:t>Docker .</a:t>
            </a:r>
            <a:r>
              <a:rPr lang="en-US" sz="1200" dirty="0" err="1"/>
              <a:t>yaml</a:t>
            </a:r>
            <a:endParaRPr lang="en-US" sz="1200" dirty="0"/>
          </a:p>
          <a:p>
            <a:pPr marL="630238" lvl="1" indent="-171450">
              <a:lnSpc>
                <a:spcPct val="100000"/>
              </a:lnSpc>
              <a:spcAft>
                <a:spcPts val="600"/>
              </a:spcAft>
              <a:buSzPts val="1500"/>
              <a:buFont typeface="Wingdings" pitchFamily="2" charset="2"/>
              <a:buChar char="§"/>
            </a:pPr>
            <a:r>
              <a:rPr lang="en-US" dirty="0"/>
              <a:t>Review volumes</a:t>
            </a:r>
          </a:p>
          <a:p>
            <a:pPr marL="349250" lvl="0" indent="-215900">
              <a:lnSpc>
                <a:spcPct val="100000"/>
              </a:lnSpc>
              <a:spcAft>
                <a:spcPts val="400"/>
              </a:spcAft>
              <a:buClr>
                <a:srgbClr val="FFFFFF"/>
              </a:buClr>
              <a:buSzPts val="1500"/>
              <a:defRPr/>
            </a:pPr>
            <a:r>
              <a:rPr lang="en-US" sz="1200" dirty="0">
                <a:solidFill>
                  <a:srgbClr val="FFFFFF"/>
                </a:solidFill>
              </a:rPr>
              <a:t>Spin up local</a:t>
            </a:r>
          </a:p>
          <a:p>
            <a:pPr marL="630238" lvl="1" indent="-171450">
              <a:lnSpc>
                <a:spcPct val="100000"/>
              </a:lnSpc>
              <a:spcAft>
                <a:spcPts val="400"/>
              </a:spcAft>
              <a:buClr>
                <a:srgbClr val="FFFFFF"/>
              </a:buClr>
              <a:buSzPts val="1500"/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FFFFFF"/>
                </a:solidFill>
              </a:rPr>
              <a:t>Using docker-compose bring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up local environment</a:t>
            </a:r>
          </a:p>
          <a:p>
            <a:pPr marL="630238" lvl="1" indent="-171450">
              <a:lnSpc>
                <a:spcPct val="100000"/>
              </a:lnSpc>
              <a:spcAft>
                <a:spcPts val="400"/>
              </a:spcAft>
              <a:buClr>
                <a:srgbClr val="FFFFFF"/>
              </a:buClr>
              <a:buSzPts val="1500"/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FFFFFF"/>
                </a:solidFill>
              </a:rPr>
              <a:t>Navigate to localhost:8889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584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30937"/>
              <a:buNone/>
            </a:pPr>
            <a:r>
              <a:rPr lang="en" sz="3200" dirty="0"/>
              <a:t>Modeling, Modeling, we are Modeling…</a:t>
            </a:r>
            <a:endParaRPr sz="1760" dirty="0"/>
          </a:p>
        </p:txBody>
      </p:sp>
      <p:pic>
        <p:nvPicPr>
          <p:cNvPr id="160" name="Google Shape;16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113" y="1307850"/>
            <a:ext cx="5245677" cy="3228750"/>
          </a:xfrm>
          <a:prstGeom prst="rect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 / Comments</a:t>
            </a:r>
            <a:endParaRPr sz="3600"/>
          </a:p>
        </p:txBody>
      </p:sp>
      <p:sp>
        <p:nvSpPr>
          <p:cNvPr id="166" name="Google Shape;166;p16"/>
          <p:cNvSpPr txBox="1">
            <a:spLocks noGrp="1"/>
          </p:cNvSpPr>
          <p:nvPr>
            <p:ph type="body" idx="1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</a:rPr>
              <a:t>GitHub - https://github.com/</a:t>
            </a:r>
            <a:r>
              <a:rPr lang="en" sz="1600" b="1" dirty="0" err="1">
                <a:solidFill>
                  <a:schemeClr val="bg1"/>
                </a:solidFill>
              </a:rPr>
              <a:t>pauldenato</a:t>
            </a:r>
            <a:r>
              <a:rPr lang="en" sz="1600" b="1" dirty="0">
                <a:solidFill>
                  <a:schemeClr val="bg1"/>
                </a:solidFill>
              </a:rPr>
              <a:t>/Local-Modeling/</a:t>
            </a:r>
            <a:endParaRPr sz="1600" b="1" dirty="0">
              <a:solidFill>
                <a:schemeClr val="bg1"/>
              </a:solidFill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l="1768" r="9342"/>
          <a:stretch/>
        </p:blipFill>
        <p:spPr>
          <a:xfrm>
            <a:off x="0" y="0"/>
            <a:ext cx="4571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DD3AC500-BABC-6E1C-4AD4-9B03B3F9B16F}"/>
              </a:ext>
            </a:extLst>
          </p:cNvPr>
          <p:cNvSpPr/>
          <p:nvPr/>
        </p:nvSpPr>
        <p:spPr>
          <a:xfrm>
            <a:off x="4877475" y="4055165"/>
            <a:ext cx="3756316" cy="710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4877475" y="296900"/>
            <a:ext cx="3981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Thanks!</a:t>
            </a:r>
            <a:endParaRPr sz="3600"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1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GitHub - https://</a:t>
            </a:r>
            <a:r>
              <a:rPr lang="en-US" sz="1600" b="1" dirty="0" err="1"/>
              <a:t>github.com</a:t>
            </a:r>
            <a:r>
              <a:rPr lang="en-US" sz="1600" b="1" dirty="0"/>
              <a:t>/</a:t>
            </a:r>
            <a:r>
              <a:rPr lang="en-US" sz="1600" b="1" dirty="0" err="1"/>
              <a:t>pauldenato</a:t>
            </a:r>
            <a:r>
              <a:rPr lang="en-US" sz="1600" b="1" dirty="0"/>
              <a:t>/Local-Modeling/</a:t>
            </a:r>
            <a:endParaRPr lang="en-US" sz="1400" dirty="0"/>
          </a:p>
        </p:txBody>
      </p:sp>
      <p:pic>
        <p:nvPicPr>
          <p:cNvPr id="174" name="Google Shape;174;p17"/>
          <p:cNvPicPr preferRelativeResize="0"/>
          <p:nvPr/>
        </p:nvPicPr>
        <p:blipFill rotWithShape="1">
          <a:blip r:embed="rId3">
            <a:alphaModFix/>
          </a:blip>
          <a:srcRect l="5555" r="5555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CDE6EE8B-25C4-E3F9-2BD7-4DB9A8E5E2B2}"/>
              </a:ext>
            </a:extLst>
          </p:cNvPr>
          <p:cNvSpPr/>
          <p:nvPr/>
        </p:nvSpPr>
        <p:spPr>
          <a:xfrm>
            <a:off x="4877475" y="4055165"/>
            <a:ext cx="3756316" cy="710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8407</TotalTime>
  <Words>268</Words>
  <Application>Microsoft Macintosh PowerPoint</Application>
  <PresentationFormat>On-screen Show (16:9)</PresentationFormat>
  <Paragraphs>48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Wingdings</vt:lpstr>
      <vt:lpstr>Montserrat</vt:lpstr>
      <vt:lpstr>Arial</vt:lpstr>
      <vt:lpstr>Lato</vt:lpstr>
      <vt:lpstr>Focus</vt:lpstr>
      <vt:lpstr>Local ML with Docker, Pandas and Python in Jupyter Lab</vt:lpstr>
      <vt:lpstr>The Reason</vt:lpstr>
      <vt:lpstr>The Reason</vt:lpstr>
      <vt:lpstr>What we’re covering</vt:lpstr>
      <vt:lpstr>Modeling, Modeling, we are Modeling…</vt:lpstr>
      <vt:lpstr>Questions / Comments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ML with Docker, Pandas and Python in Jupyter Lab</dc:title>
  <cp:lastModifiedBy>Paul Denato</cp:lastModifiedBy>
  <cp:revision>19</cp:revision>
  <dcterms:modified xsi:type="dcterms:W3CDTF">2024-04-11T20:41:33Z</dcterms:modified>
</cp:coreProperties>
</file>